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Roboto Medium"/>
      <p:regular r:id="rId31"/>
      <p:bold r:id="rId32"/>
      <p:italic r:id="rId33"/>
      <p:boldItalic r:id="rId34"/>
    </p:embeddedFont>
    <p:embeddedFont>
      <p:font typeface="Nunito"/>
      <p:regular r:id="rId35"/>
      <p:bold r:id="rId36"/>
      <p:italic r:id="rId37"/>
      <p:boldItalic r:id="rId38"/>
    </p:embeddedFont>
    <p:embeddedFont>
      <p:font typeface="Maven Pro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avenPro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RobotoMedium-italic.fntdata"/><Relationship Id="rId10" Type="http://schemas.openxmlformats.org/officeDocument/2006/relationships/slide" Target="slides/slide5.xml"/><Relationship Id="rId32" Type="http://schemas.openxmlformats.org/officeDocument/2006/relationships/font" Target="fonts/RobotoMedium-bold.fntdata"/><Relationship Id="rId13" Type="http://schemas.openxmlformats.org/officeDocument/2006/relationships/slide" Target="slides/slide8.xml"/><Relationship Id="rId35" Type="http://schemas.openxmlformats.org/officeDocument/2006/relationships/font" Target="fonts/Nunito-regular.fntdata"/><Relationship Id="rId12" Type="http://schemas.openxmlformats.org/officeDocument/2006/relationships/slide" Target="slides/slide7.xml"/><Relationship Id="rId34" Type="http://schemas.openxmlformats.org/officeDocument/2006/relationships/font" Target="fonts/Roboto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Nunito-italic.fntdata"/><Relationship Id="rId14" Type="http://schemas.openxmlformats.org/officeDocument/2006/relationships/slide" Target="slides/slide9.xml"/><Relationship Id="rId36" Type="http://schemas.openxmlformats.org/officeDocument/2006/relationships/font" Target="fonts/Nunito-bold.fntdata"/><Relationship Id="rId17" Type="http://schemas.openxmlformats.org/officeDocument/2006/relationships/slide" Target="slides/slide12.xml"/><Relationship Id="rId39" Type="http://schemas.openxmlformats.org/officeDocument/2006/relationships/font" Target="fonts/MavenPro-regular.fntdata"/><Relationship Id="rId16" Type="http://schemas.openxmlformats.org/officeDocument/2006/relationships/slide" Target="slides/slide11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ca6c0737b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ca6c0737b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77e747c0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77e747c0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7d181531d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7d181531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eab82163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eab82163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ca6c0737b_0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eca6c0737b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6cf1716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f6cf1716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eca6c0737b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eca6c0737b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7d181531d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7d181531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ca6c0737b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eca6c0737b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ca6c0737b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eca6c0737b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77e747c0e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77e747c0e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eca6c0737b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eca6c0737b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7d181531d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7d181531d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ca6c0737b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ca6c0737b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77e747c0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77e747c0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ca6c0737b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ca6c0737b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ca6c0737b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eca6c0737b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ca6c0737b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eca6c0737b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ca6c0737b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eca6c0737b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eab82163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eab82163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s11111@phesd144.com" TargetMode="External"/><Relationship Id="rId4" Type="http://schemas.openxmlformats.org/officeDocument/2006/relationships/hyperlink" Target="https://classroom.google.com/u/0/c/Njk4MTQzMDAzODgx" TargetMode="External"/><Relationship Id="rId5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mkarnia@phsd144.net" TargetMode="External"/><Relationship Id="rId4" Type="http://schemas.openxmlformats.org/officeDocument/2006/relationships/hyperlink" Target="mailto:mkarnia@phesd144.com" TargetMode="External"/><Relationship Id="rId5" Type="http://schemas.openxmlformats.org/officeDocument/2006/relationships/hyperlink" Target="https://www.classdojo.com/ul/p/addKid?target=class&amp;class=CX22W72" TargetMode="External"/><Relationship Id="rId6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phsd144.net/Domain/134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301734"/>
            <a:ext cx="4255500" cy="318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Meet the Teacher Night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CC1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Ms. Karnia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Tuesday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, September 10, 2024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back to school"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425" y="122997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</a:t>
            </a:r>
            <a:endParaRPr/>
          </a:p>
        </p:txBody>
      </p:sp>
      <p:sp>
        <p:nvSpPr>
          <p:cNvPr id="339" name="Google Shape;339;p22"/>
          <p:cNvSpPr txBox="1"/>
          <p:nvPr>
            <p:ph idx="1" type="body"/>
          </p:nvPr>
        </p:nvSpPr>
        <p:spPr>
          <a:xfrm>
            <a:off x="1303800" y="1200675"/>
            <a:ext cx="7030500" cy="33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"/>
              <a:buChar char="❖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Consistent attendance is important for students to keep routine and engaged in learning.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Roboto"/>
              <a:buChar char="❖"/>
            </a:pPr>
            <a:r>
              <a:rPr lang="en" sz="2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However, if you student is s</a:t>
            </a:r>
            <a:r>
              <a:rPr lang="en" sz="2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ick</a:t>
            </a:r>
            <a:endParaRPr sz="2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➢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Please keep sick students at home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➢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Call office when absent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➢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If student has a doctors or dentist appointment, bring the note to school 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0" name="Google Shape;3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425" y="3199924"/>
            <a:ext cx="3462675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Expectations </a:t>
            </a:r>
            <a:endParaRPr/>
          </a:p>
        </p:txBody>
      </p:sp>
      <p:sp>
        <p:nvSpPr>
          <p:cNvPr id="346" name="Google Shape;346;p23"/>
          <p:cNvSpPr txBox="1"/>
          <p:nvPr>
            <p:ph idx="1" type="body"/>
          </p:nvPr>
        </p:nvSpPr>
        <p:spPr>
          <a:xfrm>
            <a:off x="279550" y="1174050"/>
            <a:ext cx="8623800" cy="36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Be Responsible: </a:t>
            </a:r>
            <a:r>
              <a:rPr lang="en" sz="2000"/>
              <a:t>Come to school, complete school work, complete homework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Be Respectful: </a:t>
            </a:r>
            <a:r>
              <a:rPr lang="en" sz="2000"/>
              <a:t>Use kind words to everyone, listen and follow teacher directions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/>
              <a:t>Be Safe:</a:t>
            </a:r>
            <a:r>
              <a:rPr lang="en" sz="2000"/>
              <a:t> Walk while in school, keep hands and feet to yourself, use class </a:t>
            </a:r>
            <a:r>
              <a:rPr lang="en" sz="2000"/>
              <a:t>furniture</a:t>
            </a:r>
            <a:r>
              <a:rPr lang="en" sz="2000"/>
              <a:t> appropriately </a:t>
            </a:r>
            <a:endParaRPr sz="2000"/>
          </a:p>
        </p:txBody>
      </p:sp>
      <p:pic>
        <p:nvPicPr>
          <p:cNvPr id="347" name="Google Shape;3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450" y="3331148"/>
            <a:ext cx="2692875" cy="17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Behavior Management System</a:t>
            </a:r>
            <a:endParaRPr/>
          </a:p>
        </p:txBody>
      </p:sp>
      <p:sp>
        <p:nvSpPr>
          <p:cNvPr id="353" name="Google Shape;353;p24"/>
          <p:cNvSpPr txBox="1"/>
          <p:nvPr>
            <p:ph idx="1" type="body"/>
          </p:nvPr>
        </p:nvSpPr>
        <p:spPr>
          <a:xfrm>
            <a:off x="464000" y="1234050"/>
            <a:ext cx="8411400" cy="3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redirecting student behaviors, student’s disabilities will be kept in consideration.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Silver: </a:t>
            </a:r>
            <a:r>
              <a:rPr lang="en">
                <a:solidFill>
                  <a:srgbClr val="666666"/>
                </a:solidFill>
              </a:rPr>
              <a:t>Excellent</a:t>
            </a:r>
            <a:r>
              <a:rPr lang="en">
                <a:solidFill>
                  <a:srgbClr val="666666"/>
                </a:solidFill>
              </a:rPr>
              <a:t> day; student made choices above and beyond everyday expectations. Student will </a:t>
            </a:r>
            <a:r>
              <a:rPr lang="en">
                <a:solidFill>
                  <a:srgbClr val="666666"/>
                </a:solidFill>
              </a:rPr>
              <a:t>receive</a:t>
            </a:r>
            <a:r>
              <a:rPr lang="en">
                <a:solidFill>
                  <a:srgbClr val="666666"/>
                </a:solidFill>
              </a:rPr>
              <a:t> positive praise or rewards.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Green: Good day; student made positive choices and met expectations. Student will </a:t>
            </a:r>
            <a:r>
              <a:rPr lang="en">
                <a:solidFill>
                  <a:srgbClr val="00FF00"/>
                </a:solidFill>
              </a:rPr>
              <a:t>receive</a:t>
            </a:r>
            <a:r>
              <a:rPr lang="en">
                <a:solidFill>
                  <a:srgbClr val="00FF00"/>
                </a:solidFill>
              </a:rPr>
              <a:t> </a:t>
            </a:r>
            <a:r>
              <a:rPr lang="en">
                <a:solidFill>
                  <a:srgbClr val="00FF00"/>
                </a:solidFill>
              </a:rPr>
              <a:t>positive</a:t>
            </a:r>
            <a:r>
              <a:rPr lang="en">
                <a:solidFill>
                  <a:srgbClr val="00FF00"/>
                </a:solidFill>
              </a:rPr>
              <a:t> praise or rewards.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Yellow: Ok day; student made some choices that required multiple reminders and redirections of expectations; Student made need to spend time away from group.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Orange: Rough day; student made choices that could not be redirected or </a:t>
            </a:r>
            <a:r>
              <a:rPr lang="en">
                <a:solidFill>
                  <a:srgbClr val="E69138"/>
                </a:solidFill>
              </a:rPr>
              <a:t>occurred</a:t>
            </a:r>
            <a:r>
              <a:rPr lang="en">
                <a:solidFill>
                  <a:srgbClr val="E69138"/>
                </a:solidFill>
              </a:rPr>
              <a:t> many times throughout the day. Student may need to spent time alone, loss of privilege and/or a note home. 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0000"/>
                </a:solidFill>
              </a:rPr>
              <a:t>Red: Really rough day; student’s behavior was unable to be redirected. Student may need to be removed from the classroom, loss of </a:t>
            </a:r>
            <a:r>
              <a:rPr lang="en">
                <a:solidFill>
                  <a:srgbClr val="FF0000"/>
                </a:solidFill>
              </a:rPr>
              <a:t>privilege</a:t>
            </a:r>
            <a:r>
              <a:rPr lang="en">
                <a:solidFill>
                  <a:srgbClr val="FF0000"/>
                </a:solidFill>
              </a:rPr>
              <a:t>, and/or a phone call home.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Information </a:t>
            </a:r>
            <a:endParaRPr/>
          </a:p>
        </p:txBody>
      </p:sp>
      <p:sp>
        <p:nvSpPr>
          <p:cNvPr id="359" name="Google Shape;359;p25"/>
          <p:cNvSpPr txBox="1"/>
          <p:nvPr>
            <p:ph idx="1" type="body"/>
          </p:nvPr>
        </p:nvSpPr>
        <p:spPr>
          <a:xfrm>
            <a:off x="315925" y="1411750"/>
            <a:ext cx="8018400" cy="31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 Medium"/>
              <a:buChar char="❖"/>
            </a:pP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Students are served both breakfast and lunch at school.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 Medium"/>
              <a:buChar char="❖"/>
            </a:pP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At lunch, 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the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 students will be given a choice between a hot and cold option. 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 Medium"/>
              <a:buChar char="❖"/>
            </a:pP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Students are welcome to bring in breakfast, lunch and snacks if you prefer. 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 Medium"/>
              <a:buChar char="❖"/>
            </a:pP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Breakfast/Lunch 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menus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 will be sent home 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monthly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. Please review and feel free to send a lunch/snack on days you know your 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child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 will not enjoy the lunch served.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 Medium"/>
              <a:buChar char="❖"/>
            </a:pP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Please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 let me know all food 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allergies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 as soon as possible.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oboto Medium"/>
              <a:buChar char="❖"/>
            </a:pP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District 144 is a peanut/nut free school district. Please refrain from sending 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anything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 with peanuts, nuts or peanut butter to school with your student. We do have 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allergies</a:t>
            </a:r>
            <a:r>
              <a:rPr lang="en" sz="1700">
                <a:latin typeface="Roboto Medium"/>
                <a:ea typeface="Roboto Medium"/>
                <a:cs typeface="Roboto Medium"/>
                <a:sym typeface="Roboto Medium"/>
              </a:rPr>
              <a:t> in the classroom.</a:t>
            </a:r>
            <a:endParaRPr sz="17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60" name="Google Shape;3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750" y="236925"/>
            <a:ext cx="2249526" cy="149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 txBox="1"/>
          <p:nvPr>
            <p:ph type="title"/>
          </p:nvPr>
        </p:nvSpPr>
        <p:spPr>
          <a:xfrm>
            <a:off x="1354775" y="5426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</a:t>
            </a:r>
            <a:endParaRPr/>
          </a:p>
        </p:txBody>
      </p:sp>
      <p:sp>
        <p:nvSpPr>
          <p:cNvPr id="366" name="Google Shape;366;p26"/>
          <p:cNvSpPr txBox="1"/>
          <p:nvPr>
            <p:ph idx="1" type="body"/>
          </p:nvPr>
        </p:nvSpPr>
        <p:spPr>
          <a:xfrm>
            <a:off x="573050" y="1271900"/>
            <a:ext cx="8232300" cy="3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Homework is meant to give your student practice. 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It will never be more than 10-20 minutes per night.  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One math sheet and letter, sight words, and/or spelling practice. </a:t>
            </a:r>
            <a:endParaRPr sz="3000"/>
          </a:p>
        </p:txBody>
      </p:sp>
      <p:pic>
        <p:nvPicPr>
          <p:cNvPr descr="pencil" id="367" name="Google Shape;3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5325"/>
            <a:ext cx="1354775" cy="112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cil" id="368" name="Google Shape;3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50" y="239400"/>
            <a:ext cx="1354775" cy="11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 in the Hills</a:t>
            </a:r>
            <a:endParaRPr/>
          </a:p>
        </p:txBody>
      </p:sp>
      <p:sp>
        <p:nvSpPr>
          <p:cNvPr id="374" name="Google Shape;374;p27"/>
          <p:cNvSpPr txBox="1"/>
          <p:nvPr>
            <p:ph idx="1" type="body"/>
          </p:nvPr>
        </p:nvSpPr>
        <p:spPr>
          <a:xfrm>
            <a:off x="174025" y="1355800"/>
            <a:ext cx="3582000" cy="3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IPADs will be sent home for </a:t>
            </a:r>
            <a:r>
              <a:rPr lang="en" sz="2100"/>
              <a:t>students</a:t>
            </a:r>
            <a:r>
              <a:rPr lang="en" sz="2100"/>
              <a:t> to use on My Reading Academy.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We are asking the students spend 45 </a:t>
            </a:r>
            <a:r>
              <a:rPr lang="en" sz="2100"/>
              <a:t>minutes</a:t>
            </a:r>
            <a:r>
              <a:rPr lang="en" sz="2100"/>
              <a:t> a week on My Reading Academy.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 </a:t>
            </a:r>
            <a:endParaRPr sz="2100"/>
          </a:p>
        </p:txBody>
      </p:sp>
      <p:pic>
        <p:nvPicPr>
          <p:cNvPr id="375" name="Google Shape;3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375" y="190550"/>
            <a:ext cx="4667354" cy="463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Education Information</a:t>
            </a:r>
            <a:endParaRPr/>
          </a:p>
        </p:txBody>
      </p:sp>
      <p:sp>
        <p:nvSpPr>
          <p:cNvPr id="381" name="Google Shape;381;p28"/>
          <p:cNvSpPr txBox="1"/>
          <p:nvPr>
            <p:ph idx="1" type="body"/>
          </p:nvPr>
        </p:nvSpPr>
        <p:spPr>
          <a:xfrm>
            <a:off x="1303800" y="1121025"/>
            <a:ext cx="7030500" cy="39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❖"/>
            </a:pPr>
            <a:r>
              <a:rPr lang="en" sz="19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Services</a:t>
            </a:r>
            <a:endParaRPr sz="19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➢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Students will be seen by speech-language pathologist, social worker, occupational therapist and physical therapist according to minutes on IEP. 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➢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Services may be done individually or in a group, depends on student needs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■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Ms. Green, social worker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■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?????, speech-language pathologist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■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Ms. Yates, occupational therapist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■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Ms. Sue, physical therapist 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■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Ms. Harris, psychologist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❖"/>
            </a:pPr>
            <a:r>
              <a:rPr lang="en" sz="19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IEP Meeting</a:t>
            </a:r>
            <a:endParaRPr sz="19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➢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Meeting will be parent choice (in person or online)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➢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Meetings will be on Thursday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➢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Please let me know as soon as possible if there is a conflict with the time and date of your meeting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➢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Paperwork will emailed to you prior to the meeting for your review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➢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Finalized paperwork will be emailed and sent home with your student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6706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➢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Meetings will be about 30 minutes to an hour</a:t>
            </a:r>
            <a:endParaRPr/>
          </a:p>
        </p:txBody>
      </p:sp>
      <p:pic>
        <p:nvPicPr>
          <p:cNvPr id="382" name="Google Shape;3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47100"/>
            <a:ext cx="1884800" cy="1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Miscellaneous </a:t>
            </a:r>
            <a:endParaRPr/>
          </a:p>
        </p:txBody>
      </p:sp>
      <p:sp>
        <p:nvSpPr>
          <p:cNvPr id="388" name="Google Shape;388;p29"/>
          <p:cNvSpPr txBox="1"/>
          <p:nvPr>
            <p:ph idx="1" type="body"/>
          </p:nvPr>
        </p:nvSpPr>
        <p:spPr>
          <a:xfrm>
            <a:off x="424500" y="1382125"/>
            <a:ext cx="8401500" cy="33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★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School Supplies: The district is providing school supplies for all students,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however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, you are welcome to send supplies to school if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your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 student has preferences for supplies.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★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Please check folders each night. Important information and homework assignments will be placed in folder.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★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Announcements will be sent home in folders, written on behavior logs, and posted on Classroom Dojo.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★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Please send a change of clothes to school.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9" name="Google Shape;3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322" y="145875"/>
            <a:ext cx="1225650" cy="13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0"/>
          <p:cNvSpPr txBox="1"/>
          <p:nvPr>
            <p:ph type="title"/>
          </p:nvPr>
        </p:nvSpPr>
        <p:spPr>
          <a:xfrm>
            <a:off x="1126100" y="286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Remote Learning</a:t>
            </a:r>
            <a:endParaRPr/>
          </a:p>
        </p:txBody>
      </p:sp>
      <p:sp>
        <p:nvSpPr>
          <p:cNvPr id="395" name="Google Shape;395;p30"/>
          <p:cNvSpPr txBox="1"/>
          <p:nvPr>
            <p:ph idx="1" type="body"/>
          </p:nvPr>
        </p:nvSpPr>
        <p:spPr>
          <a:xfrm>
            <a:off x="696425" y="1157525"/>
            <a:ext cx="8078700" cy="3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All students will be receiving an IPAD to use at home. This IPAD could be used for remote learning or 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completing app activities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If we need to go to remote learning, we will be utilizing Google Classroom.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You will have access to Google classroom through your student’s google email account. </a:t>
            </a:r>
            <a:r>
              <a:rPr lang="en" sz="18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s11111@phesd144.com</a:t>
            </a: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with individual password.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I will send individual information on how to get onto the google classroom soon.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Through google classroom you will have access to live learning sessions, classroom assignments and other important information/announcements.</a:t>
            </a: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CC1 Superstars 2024-2025 (google.com)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laptop reading" id="396" name="Google Shape;39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6000" cy="1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 </a:t>
            </a:r>
            <a:endParaRPr/>
          </a:p>
        </p:txBody>
      </p:sp>
      <p:sp>
        <p:nvSpPr>
          <p:cNvPr id="402" name="Google Shape;402;p31"/>
          <p:cNvSpPr txBox="1"/>
          <p:nvPr>
            <p:ph idx="1" type="body"/>
          </p:nvPr>
        </p:nvSpPr>
        <p:spPr>
          <a:xfrm>
            <a:off x="307500" y="1216000"/>
            <a:ext cx="8651700" cy="3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632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84"/>
              <a:buFont typeface="Roboto"/>
              <a:buChar char="❖"/>
            </a:pPr>
            <a:r>
              <a:rPr lang="en" sz="2483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Email</a:t>
            </a:r>
            <a:endParaRPr sz="2483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092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84"/>
              <a:buFont typeface="Roboto"/>
              <a:buChar char="➢"/>
            </a:pPr>
            <a:r>
              <a:rPr lang="en" sz="2083" u="sng">
                <a:solidFill>
                  <a:srgbClr val="F06292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mkarnia@phsd144.net</a:t>
            </a:r>
            <a:endParaRPr sz="2083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092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84"/>
              <a:buFont typeface="Roboto"/>
              <a:buChar char="➢"/>
            </a:pPr>
            <a:r>
              <a:rPr lang="en" sz="2083" u="sng">
                <a:solidFill>
                  <a:srgbClr val="F06292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mkarnia@phesd144.com</a:t>
            </a:r>
            <a:r>
              <a:rPr lang="en" sz="2083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(gmail account)</a:t>
            </a:r>
            <a:endParaRPr sz="2083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632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84"/>
              <a:buFont typeface="Roboto"/>
              <a:buChar char="❖"/>
            </a:pPr>
            <a:r>
              <a:rPr lang="en" sz="2483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Phone</a:t>
            </a:r>
            <a:endParaRPr sz="2483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092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84"/>
              <a:buFont typeface="Roboto"/>
              <a:buChar char="➢"/>
            </a:pPr>
            <a:r>
              <a:rPr lang="en" sz="2083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708-335-9776 ex. 2809</a:t>
            </a:r>
            <a:endParaRPr sz="2083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Roboto"/>
              <a:buChar char="❖"/>
            </a:pPr>
            <a:r>
              <a:rPr lang="en" sz="2083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Class Dojo (Personalized letters </a:t>
            </a:r>
            <a:r>
              <a:rPr lang="en" sz="2083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have</a:t>
            </a:r>
            <a:r>
              <a:rPr lang="en" sz="2083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been sent home)</a:t>
            </a:r>
            <a:endParaRPr b="1" i="1" sz="1800" u="sng">
              <a:solidFill>
                <a:srgbClr val="333333"/>
              </a:solidFill>
              <a:highlight>
                <a:srgbClr val="B4A7D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rgbClr val="333333"/>
                </a:solidFill>
                <a:highlight>
                  <a:srgbClr val="B4A7D6"/>
                </a:highlight>
                <a:latin typeface="Arial"/>
                <a:ea typeface="Arial"/>
                <a:cs typeface="Arial"/>
                <a:sym typeface="Arial"/>
              </a:rPr>
              <a:t>Follow this link to join our class: Superstars of CC1 (2024-2025)</a:t>
            </a:r>
            <a:endParaRPr sz="1800">
              <a:solidFill>
                <a:srgbClr val="333333"/>
              </a:solidFill>
              <a:highlight>
                <a:srgbClr val="B4A7D6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➢"/>
            </a:pPr>
            <a:r>
              <a:rPr b="1" lang="en" sz="1800">
                <a:solidFill>
                  <a:srgbClr val="4D68B2"/>
                </a:solidFill>
                <a:highlight>
                  <a:srgbClr val="B4A7D6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https://www.classdojo.com/ul/p/addKid?target=class&amp;class=CX22W72</a:t>
            </a:r>
            <a:r>
              <a:rPr lang="en" sz="1800">
                <a:solidFill>
                  <a:srgbClr val="333333"/>
                </a:solidFill>
                <a:highlight>
                  <a:srgbClr val="B4A7D6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434343"/>
              </a:solidFill>
              <a:highlight>
                <a:srgbClr val="B4A7D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school buddies" id="403" name="Google Shape;40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7475" y="320625"/>
            <a:ext cx="2631725" cy="263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Chateaux </a:t>
            </a:r>
            <a:endParaRPr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831150" y="1914850"/>
            <a:ext cx="7481700" cy="30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Principal: Mr. J. Bywater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/>
              <a:t>Administrative Assistant: Ms. Hicks-Harris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/>
              <a:t>3600 Chambord Lane, Hazel Crest, IL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/>
              <a:t>708-335-9776</a:t>
            </a:r>
            <a:endParaRPr sz="2700"/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574" y="251575"/>
            <a:ext cx="2960450" cy="18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9900FF"/>
                </a:solidFill>
              </a:rPr>
              <a:t>Thank You!!!!!</a:t>
            </a:r>
            <a:endParaRPr sz="5200">
              <a:solidFill>
                <a:srgbClr val="9900FF"/>
              </a:solidFill>
            </a:endParaRPr>
          </a:p>
        </p:txBody>
      </p:sp>
      <p:sp>
        <p:nvSpPr>
          <p:cNvPr id="409" name="Google Shape;409;p32"/>
          <p:cNvSpPr txBox="1"/>
          <p:nvPr>
            <p:ph idx="1" type="body"/>
          </p:nvPr>
        </p:nvSpPr>
        <p:spPr>
          <a:xfrm>
            <a:off x="223625" y="1439625"/>
            <a:ext cx="8833500" cy="33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9900FF"/>
                </a:solidFill>
              </a:rPr>
              <a:t>This presentation will be uploaded to our google classroom under parent resources and our class website found at: </a:t>
            </a:r>
            <a:endParaRPr sz="3100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Karnia, Ms. M. / Welcome (phsd144.net)</a:t>
            </a:r>
            <a:endParaRPr sz="5500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1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"/>
          <p:cNvSpPr txBox="1"/>
          <p:nvPr>
            <p:ph type="title"/>
          </p:nvPr>
        </p:nvSpPr>
        <p:spPr>
          <a:xfrm>
            <a:off x="1303800" y="5492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have a great year! </a:t>
            </a:r>
            <a:endParaRPr/>
          </a:p>
        </p:txBody>
      </p:sp>
      <p:pic>
        <p:nvPicPr>
          <p:cNvPr descr="knowledge is power" id="415" name="Google Shape;4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425" y="114610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CC1</a:t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1048275" y="1257925"/>
            <a:ext cx="7286100" cy="32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Ms. Karnia, teacher</a:t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Ms. Arianoutsos, paraprofessional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/>
              <a:t>Combination class of kindergarteners, first graders, and second graders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Us</a:t>
            </a:r>
            <a:endParaRPr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251575" y="1160075"/>
            <a:ext cx="8763600" cy="3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Ms. Karnia: I am starting my 19th year as a teacher in Prairie-Hills Elementary School District 144 and 16th year at Chateaux. Over my tenor, I have taught Early Childhood (Pre-K) Special Education and Self-contained classrooms with Kindergarten, First, Second and Third Grades.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Mrs. Arianoutsos: </a:t>
            </a:r>
            <a:r>
              <a:rPr lang="en" sz="2000"/>
              <a:t>Paraprofessional</a:t>
            </a:r>
            <a:r>
              <a:rPr lang="en" sz="2000"/>
              <a:t> in the district in special </a:t>
            </a:r>
            <a:r>
              <a:rPr lang="en" sz="2000"/>
              <a:t>education</a:t>
            </a:r>
            <a:r>
              <a:rPr lang="en" sz="2000"/>
              <a:t> classrooms for over 24 years. This is her 11th year at Chateaux working with me.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Schedule </a:t>
            </a:r>
            <a:endParaRPr/>
          </a:p>
        </p:txBody>
      </p:sp>
      <p:sp>
        <p:nvSpPr>
          <p:cNvPr id="304" name="Google Shape;304;p17"/>
          <p:cNvSpPr txBox="1"/>
          <p:nvPr>
            <p:ph idx="1" type="body"/>
          </p:nvPr>
        </p:nvSpPr>
        <p:spPr>
          <a:xfrm>
            <a:off x="302850" y="1367675"/>
            <a:ext cx="5955300" cy="3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8:20-8:45: Arrival/Breakfast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8:45-8:55: Bathroom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8:55-9:15: Social Emotional Learning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9:15-10:35: Math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10:35-10:45: Heggerty (Phonics Work)                          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10:45-11:15: Community Intervention Period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11:15-12:00 Lunch/Bathroom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375" y="598575"/>
            <a:ext cx="3161200" cy="31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Schedule cont...</a:t>
            </a:r>
            <a:endParaRPr/>
          </a:p>
        </p:txBody>
      </p:sp>
      <p:sp>
        <p:nvSpPr>
          <p:cNvPr id="311" name="Google Shape;311;p18"/>
          <p:cNvSpPr txBox="1"/>
          <p:nvPr>
            <p:ph idx="1" type="body"/>
          </p:nvPr>
        </p:nvSpPr>
        <p:spPr>
          <a:xfrm>
            <a:off x="243400" y="1403000"/>
            <a:ext cx="7403700" cy="3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12:00-12:30: Quiet Time/Recess 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12:30-12:45: DEAR (Drop Everything and Read)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12:45-1:50: Reading/Writing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1:50-2:20: I-Ready 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(T: Social Language Group Th: Media/Library 1:55-2:25)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/>
              <a:t>2:25-2:55: Specials (M &amp; W: Music    T &amp; Th: PE (wear gym shoes))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/>
              <a:t>2:55: Dismissal </a:t>
            </a:r>
            <a:endParaRPr b="1" sz="1800"/>
          </a:p>
        </p:txBody>
      </p:sp>
      <p:pic>
        <p:nvPicPr>
          <p:cNvPr id="312" name="Google Shape;3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625" y="377375"/>
            <a:ext cx="2501875" cy="25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Friday</a:t>
            </a:r>
            <a:endParaRPr/>
          </a:p>
        </p:txBody>
      </p:sp>
      <p:sp>
        <p:nvSpPr>
          <p:cNvPr id="318" name="Google Shape;318;p19"/>
          <p:cNvSpPr txBox="1"/>
          <p:nvPr>
            <p:ph idx="1" type="body"/>
          </p:nvPr>
        </p:nvSpPr>
        <p:spPr>
          <a:xfrm>
            <a:off x="1104175" y="1383725"/>
            <a:ext cx="7230000" cy="31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We will be doing social studies during math time and science during reading time.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We will incorporate art time, fine motor time and social </a:t>
            </a:r>
            <a:r>
              <a:rPr b="1" lang="en" sz="2100"/>
              <a:t>practice</a:t>
            </a:r>
            <a:r>
              <a:rPr b="1" lang="en" sz="2100"/>
              <a:t> time. 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We will have PBIS time on Friday during specials time, which may include a movie and snack or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100"/>
              <a:t>free time. </a:t>
            </a:r>
            <a:endParaRPr b="1" sz="2100"/>
          </a:p>
        </p:txBody>
      </p:sp>
      <p:pic>
        <p:nvPicPr>
          <p:cNvPr id="319" name="Google Shape;3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500" y="3479475"/>
            <a:ext cx="2236600" cy="14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Arrival/Dismissal Expectations</a:t>
            </a:r>
            <a:endParaRPr/>
          </a:p>
        </p:txBody>
      </p:sp>
      <p:sp>
        <p:nvSpPr>
          <p:cNvPr id="325" name="Google Shape;325;p20"/>
          <p:cNvSpPr txBox="1"/>
          <p:nvPr>
            <p:ph idx="1" type="body"/>
          </p:nvPr>
        </p:nvSpPr>
        <p:spPr>
          <a:xfrm>
            <a:off x="1303800" y="1189300"/>
            <a:ext cx="7515600" cy="37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Char char="❖"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Arrival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"/>
              <a:buChar char="➢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Breakfast served between 8:25-8:40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"/>
              <a:buChar char="➢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Doors close at 8:45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"/>
              <a:buChar char="➢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Arrival after 8:45 is considered tardy (unless bus is late)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Roboto"/>
              <a:buChar char="❖"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Dismissal</a:t>
            </a:r>
            <a:endParaRPr sz="2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"/>
              <a:buChar char="➢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2:55 for both bus and parent picked up students</a:t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950" y="1189300"/>
            <a:ext cx="2415375" cy="13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 txBox="1"/>
          <p:nvPr>
            <p:ph type="title"/>
          </p:nvPr>
        </p:nvSpPr>
        <p:spPr>
          <a:xfrm>
            <a:off x="671975" y="3184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Dismissals and Non-Attendance Days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 txBox="1"/>
          <p:nvPr>
            <p:ph idx="1" type="body"/>
          </p:nvPr>
        </p:nvSpPr>
        <p:spPr>
          <a:xfrm>
            <a:off x="109025" y="1317700"/>
            <a:ext cx="8878200" cy="3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SIP Days: 11:45 Dismissal (our class will dismiss at 11:35):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October 25		January 25		February 28		May 23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Records Days: 1:30 Dismissal (our class will dismiss at 1:20):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November 1		January 17		March 14		May 16 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Student Non-Attendance Days: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October 14 (Indigenous People’s Day)   November 5 (Election Day) November 11 (Veteran’s Day) November 27 (Parent Teacher Conferences) November 28 &amp; 29 (Thanksgiving) December 23-January 6 (Winter Break)  January 20 (MLK Day) February 17 (Presidents’ Day) March 3 (Pulaski Day) March 28 (Parent Teacher Conferences) April 18-April 25 (Spring Break)  May 26 (Memorial Day) 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33" name="Google Shape;3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1725" y="735225"/>
            <a:ext cx="1385525" cy="11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